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9" r:id="rId4"/>
    <p:sldId id="269" r:id="rId5"/>
    <p:sldId id="265" r:id="rId6"/>
    <p:sldId id="268" r:id="rId7"/>
    <p:sldId id="270" r:id="rId8"/>
    <p:sldId id="274" r:id="rId9"/>
    <p:sldId id="264" r:id="rId10"/>
    <p:sldId id="266" r:id="rId11"/>
    <p:sldId id="273" r:id="rId12"/>
    <p:sldId id="260" r:id="rId13"/>
    <p:sldId id="261" r:id="rId14"/>
    <p:sldId id="267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6631621-FDC2-406A-B382-D689BB5FDC8C}">
          <p14:sldIdLst>
            <p14:sldId id="256"/>
            <p14:sldId id="272"/>
            <p14:sldId id="259"/>
            <p14:sldId id="269"/>
            <p14:sldId id="265"/>
            <p14:sldId id="268"/>
            <p14:sldId id="270"/>
            <p14:sldId id="274"/>
            <p14:sldId id="264"/>
            <p14:sldId id="266"/>
            <p14:sldId id="273"/>
            <p14:sldId id="260"/>
            <p14:sldId id="261"/>
            <p14:sldId id="267"/>
          </p14:sldIdLst>
        </p14:section>
        <p14:section name="Sezione senza titolo" id="{24E24160-BA4F-4437-ACB0-D072FC70F1EC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87F1D6-FCBE-8A5A-6750-CA599896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 r="3" b="3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22141" y="2434201"/>
            <a:ext cx="2193207" cy="17838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defRPr sz="6000" b="1"/>
            </a:pPr>
            <a:r>
              <a:rPr lang="en-US" sz="2500" i="1" dirty="0">
                <a:solidFill>
                  <a:srgbClr val="FF0000"/>
                </a:solidFill>
              </a:rPr>
              <a:t>VINCYLANDIA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6000" b="1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6000" b="1"/>
            </a:pPr>
            <a:endParaRPr lang="en-US" sz="17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  <a:defRPr sz="2800"/>
            </a:pPr>
            <a:r>
              <a:rPr lang="en-US" sz="1700" b="1" dirty="0"/>
              <a:t>Centro </a:t>
            </a:r>
            <a:r>
              <a:rPr lang="en-US" sz="1700" b="1" dirty="0" err="1"/>
              <a:t>Culturale</a:t>
            </a:r>
            <a:r>
              <a:rPr lang="en-US" sz="1700" b="1" dirty="0"/>
              <a:t>, </a:t>
            </a:r>
            <a:r>
              <a:rPr lang="en-US" sz="1700" b="1" dirty="0" err="1"/>
              <a:t>Ricreativo</a:t>
            </a:r>
            <a:r>
              <a:rPr lang="en-US" sz="1700" b="1" dirty="0"/>
              <a:t> e Sociale per Minori e </a:t>
            </a:r>
            <a:r>
              <a:rPr lang="en-US" sz="1700" b="1" dirty="0" err="1"/>
              <a:t>Famiglie</a:t>
            </a:r>
            <a:endParaRPr lang="en-US" sz="17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3951FA6-07F3-D6B8-11E5-26B29A62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13" y="739835"/>
            <a:ext cx="2776935" cy="1616203"/>
          </a:xfrm>
        </p:spPr>
        <p:txBody>
          <a:bodyPr anchor="b">
            <a:normAutofit/>
          </a:bodyPr>
          <a:lstStyle/>
          <a:p>
            <a:r>
              <a:rPr lang="it-IT" sz="2800">
                <a:solidFill>
                  <a:srgbClr val="FFFFFF"/>
                </a:solidFill>
              </a:rPr>
              <a:t>Laboratorio di yoga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8CB9A5-9517-264C-4BEA-6C15CC8A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13" y="2459116"/>
            <a:ext cx="2776934" cy="3524823"/>
          </a:xfrm>
        </p:spPr>
        <p:txBody>
          <a:bodyPr>
            <a:normAutofit/>
          </a:bodyPr>
          <a:lstStyle/>
          <a:p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4F161EF-A9A0-11A2-D682-DE2705870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78" y="1401374"/>
            <a:ext cx="4055251" cy="40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36BD9DD-F4D6-7450-0431-8792C00A53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700" r="363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7857E4-FCD9-B9A1-9085-97C1C325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Laboratorio di galateo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it-IT" sz="3100" dirty="0">
                <a:solidFill>
                  <a:schemeClr val="tx2"/>
                </a:solidFill>
              </a:rPr>
              <a:t>Un luogo pensato per le famiglie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chemeClr val="tx2"/>
                </a:solidFill>
              </a:rPr>
              <a:t>Ambiente sicuro e accogliente</a:t>
            </a:r>
          </a:p>
          <a:p>
            <a:pPr lvl="1"/>
            <a:r>
              <a:rPr lang="it-IT" sz="1600" dirty="0">
                <a:solidFill>
                  <a:schemeClr val="tx2"/>
                </a:solidFill>
              </a:rPr>
              <a:t>Attività educative e ricreative</a:t>
            </a:r>
          </a:p>
          <a:p>
            <a:pPr lvl="1"/>
            <a:r>
              <a:rPr lang="it-IT" sz="1600" dirty="0">
                <a:solidFill>
                  <a:schemeClr val="tx2"/>
                </a:solidFill>
              </a:rPr>
              <a:t>Spazio di incontro tra famiglie</a:t>
            </a:r>
          </a:p>
          <a:p>
            <a:pPr lvl="1"/>
            <a:r>
              <a:rPr lang="it-IT" sz="1600" dirty="0">
                <a:solidFill>
                  <a:schemeClr val="tx2"/>
                </a:solidFill>
              </a:rPr>
              <a:t>Comunità ed esperienze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it-IT" sz="6300"/>
              <a:t>Valore assoluto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100" dirty="0"/>
              <a:t>Centro culturale per minori e famiglie</a:t>
            </a:r>
          </a:p>
          <a:p>
            <a:pPr lvl="1"/>
            <a:r>
              <a:rPr lang="it-IT" sz="2100" dirty="0"/>
              <a:t>Promozione sociale</a:t>
            </a:r>
          </a:p>
          <a:p>
            <a:pPr lvl="1"/>
            <a:r>
              <a:rPr lang="it-IT" sz="2100" dirty="0"/>
              <a:t>Attività artistiche e ricreative</a:t>
            </a:r>
          </a:p>
          <a:p>
            <a:pPr lvl="1"/>
            <a:r>
              <a:rPr lang="it-IT" sz="2100" dirty="0"/>
              <a:t>Nuove opportunità di socializzazione</a:t>
            </a:r>
          </a:p>
          <a:p>
            <a:pPr lvl="1"/>
            <a:r>
              <a:rPr lang="it-IT" sz="2100" dirty="0"/>
              <a:t>Assistenza psicologica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6" y="729175"/>
            <a:ext cx="8324514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438CF8A-08ED-124B-580D-F091670A0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5" y="2055824"/>
            <a:ext cx="4101260" cy="2737591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2889F4E-1D04-4528-26A1-2024D0D9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62" y="2965592"/>
            <a:ext cx="3441996" cy="29873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b="1" i="1" dirty="0"/>
              <a:t>Uno spazio di incontro tra genitori e figli, dove conoscersi e parlarsi diventa il punto di partenza per crescere insieme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8705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3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073D24-753E-4A55-2263-CAB9DA98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 r="3" b="3"/>
          <a:stretch>
            <a:fillRect/>
          </a:stretch>
        </p:blipFill>
        <p:spPr>
          <a:xfrm>
            <a:off x="527386" y="1650000"/>
            <a:ext cx="3583036" cy="33882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4421221" y="1984443"/>
            <a:ext cx="4094129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defRPr sz="3400"/>
            </a:pPr>
            <a:r>
              <a:rPr lang="en-US" sz="1600" b="1" dirty="0" err="1"/>
              <a:t>Stiamo</a:t>
            </a:r>
            <a:r>
              <a:rPr lang="en-US" sz="1600" b="1" dirty="0"/>
              <a:t> </a:t>
            </a:r>
            <a:r>
              <a:rPr lang="en-US" sz="1600" b="1" dirty="0" err="1"/>
              <a:t>allestendo</a:t>
            </a:r>
            <a:r>
              <a:rPr lang="en-US" sz="1600" b="1" dirty="0"/>
              <a:t> gli </a:t>
            </a:r>
            <a:r>
              <a:rPr lang="en-US" sz="1600" b="1" dirty="0" err="1"/>
              <a:t>ultimi</a:t>
            </a:r>
            <a:r>
              <a:rPr lang="en-US" sz="1600" b="1" dirty="0"/>
              <a:t> </a:t>
            </a:r>
            <a:r>
              <a:rPr lang="en-US" sz="1600" b="1" dirty="0" err="1"/>
              <a:t>dettagli</a:t>
            </a:r>
            <a:r>
              <a:rPr lang="en-US" sz="1600" b="1" dirty="0"/>
              <a:t> e </a:t>
            </a:r>
            <a:r>
              <a:rPr lang="en-US" sz="1600" b="1" dirty="0" err="1"/>
              <a:t>siamo</a:t>
            </a:r>
            <a:r>
              <a:rPr lang="en-US" sz="1600" b="1" dirty="0"/>
              <a:t> </a:t>
            </a:r>
            <a:r>
              <a:rPr lang="en-US" sz="1600" b="1" dirty="0" err="1"/>
              <a:t>pronti</a:t>
            </a:r>
            <a:r>
              <a:rPr lang="en-US" sz="1600" b="1" dirty="0"/>
              <a:t> a </a:t>
            </a:r>
            <a:r>
              <a:rPr lang="en-US" sz="1600" b="1" dirty="0" err="1"/>
              <a:t>partire</a:t>
            </a:r>
            <a:r>
              <a:rPr lang="en-US" sz="1600" b="1" dirty="0"/>
              <a:t>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Ogni </a:t>
            </a:r>
            <a:r>
              <a:rPr lang="en-US" sz="1600" b="1" dirty="0" err="1"/>
              <a:t>angolo</a:t>
            </a:r>
            <a:r>
              <a:rPr lang="en-US" sz="1600" b="1" dirty="0"/>
              <a:t> </a:t>
            </a:r>
            <a:r>
              <a:rPr lang="en-US" sz="1600" b="1" dirty="0" err="1"/>
              <a:t>prende</a:t>
            </a:r>
            <a:r>
              <a:rPr lang="en-US" sz="1600" b="1" dirty="0"/>
              <a:t> forma, ogni </a:t>
            </a:r>
            <a:r>
              <a:rPr lang="en-US" sz="1600" b="1" dirty="0" err="1"/>
              <a:t>sorriso</a:t>
            </a:r>
            <a:r>
              <a:rPr lang="en-US" sz="1600" b="1" dirty="0"/>
              <a:t> trova il </a:t>
            </a:r>
            <a:r>
              <a:rPr lang="en-US" sz="1600" b="1" dirty="0" err="1"/>
              <a:t>suo</a:t>
            </a:r>
            <a:r>
              <a:rPr lang="en-US" sz="1600" b="1" dirty="0"/>
              <a:t> </a:t>
            </a:r>
            <a:r>
              <a:rPr lang="en-US" sz="1600" b="1" dirty="0" err="1"/>
              <a:t>posto</a:t>
            </a:r>
            <a:r>
              <a:rPr lang="en-US" sz="1600" b="1" dirty="0"/>
              <a:t>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Oggi </a:t>
            </a:r>
            <a:r>
              <a:rPr lang="en-US" sz="1600" b="1" dirty="0" err="1"/>
              <a:t>nasce</a:t>
            </a:r>
            <a:r>
              <a:rPr lang="en-US" sz="1600" b="1" dirty="0"/>
              <a:t> </a:t>
            </a:r>
            <a:r>
              <a:rPr lang="en-US" sz="1600" b="1" dirty="0" err="1"/>
              <a:t>qualcosa</a:t>
            </a:r>
            <a:r>
              <a:rPr lang="en-US" sz="1600" b="1" dirty="0"/>
              <a:t> di </a:t>
            </a:r>
            <a:r>
              <a:rPr lang="en-US" sz="1600" b="1" dirty="0" err="1"/>
              <a:t>speciale</a:t>
            </a:r>
            <a:r>
              <a:rPr lang="en-US" sz="1600" b="1" dirty="0"/>
              <a:t> per i bambini, per i </a:t>
            </a:r>
            <a:r>
              <a:rPr lang="en-US" sz="1600" b="1" dirty="0" err="1"/>
              <a:t>ragazzi</a:t>
            </a:r>
            <a:r>
              <a:rPr lang="en-US" sz="1600" b="1" dirty="0"/>
              <a:t>, per le </a:t>
            </a:r>
            <a:r>
              <a:rPr lang="en-US" sz="1600" b="1" dirty="0" err="1"/>
              <a:t>famiglie</a:t>
            </a:r>
            <a:r>
              <a:rPr lang="en-US" sz="1600" b="1" dirty="0"/>
              <a:t>, per la </a:t>
            </a:r>
            <a:r>
              <a:rPr lang="en-US" sz="1600" b="1" dirty="0" err="1"/>
              <a:t>comunità</a:t>
            </a:r>
            <a:r>
              <a:rPr lang="en-US" sz="1600" b="1" dirty="0"/>
              <a:t>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Buon </a:t>
            </a:r>
            <a:r>
              <a:rPr lang="en-US" sz="1600" b="1" dirty="0" err="1"/>
              <a:t>viaggio</a:t>
            </a:r>
            <a:r>
              <a:rPr lang="en-US" sz="1600" b="1" dirty="0"/>
              <a:t> con </a:t>
            </a:r>
            <a:r>
              <a:rPr lang="en-US" sz="1600" b="1" i="1" dirty="0"/>
              <a:t>VINCYLANDIA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7889D31-44EF-BC40-79EE-401A0BAAC9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1" r="13118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CE93DE-9F75-1FC6-0E77-2E158F93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500" b="1" i="1" dirty="0" err="1"/>
              <a:t>Ambienti</a:t>
            </a:r>
            <a:r>
              <a:rPr lang="en-US" sz="2500" b="1" i="1" dirty="0"/>
              <a:t> </a:t>
            </a:r>
            <a:r>
              <a:rPr lang="en-US" sz="2500" b="1" i="1" dirty="0" err="1"/>
              <a:t>pensati</a:t>
            </a:r>
            <a:r>
              <a:rPr lang="en-US" sz="2500" b="1" i="1" dirty="0"/>
              <a:t> per i bambini di </a:t>
            </a:r>
            <a:r>
              <a:rPr lang="en-US" sz="2500" b="1" i="1" dirty="0" err="1"/>
              <a:t>età</a:t>
            </a:r>
            <a:r>
              <a:rPr lang="en-US" sz="2500" b="1" i="1" dirty="0"/>
              <a:t> </a:t>
            </a:r>
            <a:r>
              <a:rPr lang="en-US" sz="2500" b="1" i="1" dirty="0" err="1"/>
              <a:t>prescolare</a:t>
            </a:r>
            <a:r>
              <a:rPr lang="en-US" sz="2500" b="1" i="1" dirty="0"/>
              <a:t> e per </a:t>
            </a:r>
            <a:r>
              <a:rPr lang="en-US" sz="2500" b="1" i="1" dirty="0" err="1"/>
              <a:t>ragazzi</a:t>
            </a:r>
            <a:r>
              <a:rPr lang="en-US" sz="2500" b="1" i="1" dirty="0"/>
              <a:t> </a:t>
            </a:r>
            <a:br>
              <a:rPr lang="en-US" sz="2500" b="1" i="1" dirty="0"/>
            </a:br>
            <a:r>
              <a:rPr lang="en-US" sz="2500" b="1" i="1" dirty="0"/>
              <a:t>fino ai 14 anni, </a:t>
            </a:r>
            <a:br>
              <a:rPr lang="en-US" sz="2500" b="1" i="1" dirty="0"/>
            </a:br>
            <a:r>
              <a:rPr lang="en-US" sz="2500" b="1" i="1" dirty="0"/>
              <a:t>in </a:t>
            </a:r>
            <a:r>
              <a:rPr lang="en-US" sz="2500" b="1" i="1" dirty="0" err="1"/>
              <a:t>sessioni</a:t>
            </a:r>
            <a:r>
              <a:rPr lang="en-US" sz="2500" b="1" i="1" dirty="0"/>
              <a:t> separate e con </a:t>
            </a:r>
            <a:r>
              <a:rPr lang="en-US" sz="2500" b="1" i="1" dirty="0" err="1"/>
              <a:t>attività</a:t>
            </a:r>
            <a:r>
              <a:rPr lang="en-US" sz="2500" b="1" i="1" dirty="0"/>
              <a:t> </a:t>
            </a:r>
            <a:r>
              <a:rPr lang="en-US" sz="2500" b="1" i="1" dirty="0" err="1"/>
              <a:t>mirate</a:t>
            </a:r>
            <a:endParaRPr lang="en-US" sz="2500" b="1" i="1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5D8060-90BE-3449-F1FB-771AB6AC3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Queen_Dont_Stop_Me_Now_Ringtone_(by Fringster.com)">
            <a:hlinkClick r:id="" action="ppaction://media"/>
            <a:extLst>
              <a:ext uri="{FF2B5EF4-FFF2-40B4-BE49-F238E27FC236}">
                <a16:creationId xmlns:a16="http://schemas.microsoft.com/office/drawing/2014/main" id="{CB46AD7A-5055-1865-BDF9-B94799D36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it-IT" sz="3400">
                <a:solidFill>
                  <a:srgbClr val="FFFFFF"/>
                </a:solidFill>
              </a:rPr>
              <a:t>Perché VincyLandia</a:t>
            </a: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Uno spazio multilevel per imparare, creare e crescere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✨ Attività educative non formali</a:t>
            </a:r>
            <a:br>
              <a:rPr lang="it-IT" dirty="0"/>
            </a:br>
            <a:r>
              <a:rPr lang="it-IT" dirty="0"/>
              <a:t>🎨 Laboratori creativi e culturali</a:t>
            </a:r>
            <a:br>
              <a:rPr lang="it-IT" dirty="0"/>
            </a:br>
            <a:r>
              <a:rPr lang="it-IT" dirty="0"/>
              <a:t>🤝 Socializzazione e crescita insieme</a:t>
            </a:r>
          </a:p>
        </p:txBody>
      </p:sp>
      <p:pic>
        <p:nvPicPr>
          <p:cNvPr id="4" name="Queen_Dont_Stop_Me_Now_Ringtone_(by Fringster.com)">
            <a:hlinkClick r:id="" action="ppaction://media"/>
            <a:extLst>
              <a:ext uri="{FF2B5EF4-FFF2-40B4-BE49-F238E27FC236}">
                <a16:creationId xmlns:a16="http://schemas.microsoft.com/office/drawing/2014/main" id="{966EE5C0-D6C7-D9DA-646D-E192B2D4E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1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0D4D23E-1C27-E049-B744-8497D2D7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13" y="739835"/>
            <a:ext cx="2776935" cy="1616203"/>
          </a:xfrm>
        </p:spPr>
        <p:txBody>
          <a:bodyPr anchor="b">
            <a:normAutofit/>
          </a:bodyPr>
          <a:lstStyle/>
          <a:p>
            <a:r>
              <a:rPr lang="it-IT" sz="2800">
                <a:solidFill>
                  <a:srgbClr val="FFFFFF"/>
                </a:solidFill>
              </a:rPr>
              <a:t>Laboratorio di informatica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144BC55-8B41-4632-2F26-84C10710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13" y="2459116"/>
            <a:ext cx="2776934" cy="3524823"/>
          </a:xfrm>
        </p:spPr>
        <p:txBody>
          <a:bodyPr>
            <a:normAutofit/>
          </a:bodyPr>
          <a:lstStyle/>
          <a:p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347F741-4851-2FE6-53D6-BB56CD62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78" y="1629482"/>
            <a:ext cx="4055251" cy="35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156B3C6-DC4F-18EF-17E1-D84BC09F2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966" r="4368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24CD2-D6D1-C2F8-5E9D-A81D9D9D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Laboratorio di lingua inglese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CE58E6-8CB4-4672-9D06-AD726BE8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891652"/>
            <a:ext cx="3309016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Laboratorio di lettura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C628AB9-F189-AB14-77B4-A286D19D7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408" y="457199"/>
            <a:ext cx="4011423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11970E-5C28-FEEF-7946-36B4C594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69" y="1377146"/>
            <a:ext cx="3057345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Laboratorio di teatro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BE5FC42-3450-9968-ACD9-80E51F2D0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2770" y="1081393"/>
            <a:ext cx="4646225" cy="464622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06625" y="814999"/>
            <a:ext cx="349093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20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991" y="6274341"/>
            <a:ext cx="851535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85FB66-F487-3353-17C9-D6078AD7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83" y="741391"/>
            <a:ext cx="2526926" cy="1616203"/>
          </a:xfrm>
        </p:spPr>
        <p:txBody>
          <a:bodyPr anchor="b">
            <a:normAutofit/>
          </a:bodyPr>
          <a:lstStyle/>
          <a:p>
            <a:r>
              <a:rPr lang="it-IT" sz="2800"/>
              <a:t>Laboratorio di musica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42B90DD-84C0-2E1E-02CC-EB05FED4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824" r="4087"/>
          <a:stretch>
            <a:fillRect/>
          </a:stretch>
        </p:blipFill>
        <p:spPr>
          <a:xfrm>
            <a:off x="20" y="10"/>
            <a:ext cx="554267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55894" y="3271199"/>
            <a:ext cx="1630908" cy="5542697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2296081" y="2296080"/>
            <a:ext cx="6854280" cy="226211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346242" y="4425055"/>
            <a:ext cx="2196454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D8331-0C9A-8B9A-F1DC-5FFCA607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83" y="2533476"/>
            <a:ext cx="2526926" cy="3447832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4517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32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3663B8-C3B8-C689-194D-503C7CE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Laboratorio di educazione civica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4BD7EE5-093F-DC58-31D0-FC381FF61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949" y="1893393"/>
            <a:ext cx="5510653" cy="30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201</Words>
  <Application>Microsoft Office PowerPoint</Application>
  <PresentationFormat>Presentazione su schermo (4:3)</PresentationFormat>
  <Paragraphs>35</Paragraphs>
  <Slides>15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Presentazione standard di PowerPoint</vt:lpstr>
      <vt:lpstr>Ambienti pensati per i bambini di età prescolare e per ragazzi  fino ai 14 anni,  in sessioni separate e con attività mirate</vt:lpstr>
      <vt:lpstr>Perché VincyLandia</vt:lpstr>
      <vt:lpstr>Laboratorio di informatica</vt:lpstr>
      <vt:lpstr>Laboratorio di lingua inglese</vt:lpstr>
      <vt:lpstr>Laboratorio di lettura</vt:lpstr>
      <vt:lpstr>Laboratorio di teatro</vt:lpstr>
      <vt:lpstr>Laboratorio di musica</vt:lpstr>
      <vt:lpstr>Laboratorio di educazione civica</vt:lpstr>
      <vt:lpstr>Laboratorio di yoga</vt:lpstr>
      <vt:lpstr>Laboratorio di galateo</vt:lpstr>
      <vt:lpstr>Un luogo pensato per le famiglie</vt:lpstr>
      <vt:lpstr>Valore assoluto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Centro Servizi San Matteo</dc:creator>
  <cp:keywords/>
  <dc:description>generated using python-pptx</dc:description>
  <cp:lastModifiedBy>Centro Servizi San Matteo</cp:lastModifiedBy>
  <cp:revision>22</cp:revision>
  <dcterms:created xsi:type="dcterms:W3CDTF">2013-01-27T09:14:16Z</dcterms:created>
  <dcterms:modified xsi:type="dcterms:W3CDTF">2026-03-09T12:49:30Z</dcterms:modified>
  <cp:category/>
</cp:coreProperties>
</file>